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1"/>
  </p:notesMasterIdLst>
  <p:sldIdLst>
    <p:sldId id="256" r:id="rId6"/>
    <p:sldId id="27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91" r:id="rId16"/>
    <p:sldId id="265" r:id="rId17"/>
    <p:sldId id="266" r:id="rId18"/>
    <p:sldId id="267" r:id="rId19"/>
    <p:sldId id="268" r:id="rId20"/>
    <p:sldId id="289" r:id="rId21"/>
    <p:sldId id="271" r:id="rId22"/>
    <p:sldId id="272" r:id="rId23"/>
    <p:sldId id="273" r:id="rId24"/>
    <p:sldId id="276" r:id="rId25"/>
    <p:sldId id="277" r:id="rId26"/>
    <p:sldId id="280" r:id="rId27"/>
    <p:sldId id="278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74" r:id="rId38"/>
    <p:sldId id="290" r:id="rId39"/>
    <p:sldId id="2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91"/>
            <p14:sldId id="265"/>
            <p14:sldId id="266"/>
            <p14:sldId id="267"/>
            <p14:sldId id="268"/>
            <p14:sldId id="289"/>
            <p14:sldId id="271"/>
            <p14:sldId id="272"/>
            <p14:sldId id="273"/>
            <p14:sldId id="276"/>
            <p14:sldId id="277"/>
            <p14:sldId id="280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74"/>
            <p14:sldId id="290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78682" autoAdjust="0"/>
  </p:normalViewPr>
  <p:slideViewPr>
    <p:cSldViewPr snapToGrid="0">
      <p:cViewPr varScale="1">
        <p:scale>
          <a:sx n="96" d="100"/>
          <a:sy n="96" d="100"/>
        </p:scale>
        <p:origin x="72" y="90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KfwHsHUdV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Mobileye's Autonomous Car What the System Sees</a:t>
            </a:r>
          </a:p>
          <a:p>
            <a:pPr lvl="1"/>
            <a:r>
              <a:rPr lang="en-US" sz="2400" dirty="0">
                <a:hlinkClick r:id="rId3"/>
              </a:rPr>
              <a:t>https://www.youtube.com/watch?v=jKfwHsHUdVc</a:t>
            </a:r>
            <a:r>
              <a:rPr lang="en-US" sz="2400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real-time obstacle detection to facilitate lane departure and track  roadway information (like road signs).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https://www.notateslaapp.com/news/1583/tesla-makes-drastic-improvements-to-camera-clarity-in-fsd-beta-11-4-7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Measuring time of flight with electromagnetic signals is not an easy task.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https://www.zdnet.com/article/how-to-use-lidar-on-the-iphone-and-ipad/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9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measures acceleration (linear and angular) and orientation (yaw, pitch, roll)</a:t>
            </a:r>
          </a:p>
          <a:p>
            <a:pPr lvl="1"/>
            <a:r>
              <a:rPr lang="en-US" dirty="0"/>
              <a:t>For ground vehicles on 2D plane, only yaw is relevant.</a:t>
            </a:r>
          </a:p>
          <a:p>
            <a:pPr lvl="1"/>
            <a:r>
              <a:rPr lang="en-US" dirty="0"/>
              <a:t>For aerial vehicles in 3D space, all three are relevant</a:t>
            </a:r>
          </a:p>
          <a:p>
            <a:pPr lvl="1"/>
            <a:endParaRPr lang="en-US" dirty="0"/>
          </a:p>
          <a:p>
            <a:r>
              <a:rPr lang="en-US" dirty="0"/>
              <a:t>Often combined with GNSS/GPS, using sensor fusion to achieve higher estimation accuracy</a:t>
            </a:r>
            <a:endParaRPr lang="en-SE" dirty="0"/>
          </a:p>
          <a:p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8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sla.com/en_eu/support/transitioning-tesla-vis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-center">
            <a:extLst>
              <a:ext uri="{FF2B5EF4-FFF2-40B4-BE49-F238E27FC236}">
                <a16:creationId xmlns:a16="http://schemas.microsoft.com/office/drawing/2014/main" id="{A875A60D-7083-5655-BFC9-249C19ED2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7" y="2188599"/>
            <a:ext cx="4702466" cy="318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L1.2 AV Sensors, V2X, HD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5327098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Zonghua Gu, Umeå University</a:t>
            </a:r>
          </a:p>
          <a:p>
            <a:r>
              <a:rPr lang="en-US" sz="2400" dirty="0"/>
              <a:t>Nov. 2023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95B7FD1-A4CE-1FCA-E369-8858852B5738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278D-7464-9AA6-18CC-6846CB04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72EF-157F-20B2-1C93-2F7E7107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9283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Lidar (Light Detection and Ranging Device) sends millions of light pulses per second in a well-designed pattern to generate Point Clouds that describe the 3D geometry of the surrounding environment</a:t>
            </a:r>
          </a:p>
          <a:p>
            <a:r>
              <a:rPr lang="en-US" dirty="0"/>
              <a:t>Pros: independent of lighting conditions, precise distance measurements (up to 200 m) for 3D perception</a:t>
            </a:r>
          </a:p>
          <a:p>
            <a:r>
              <a:rPr lang="en-US" dirty="0"/>
              <a:t>Cons: expensive, medium resolution</a:t>
            </a:r>
          </a:p>
          <a:p>
            <a:r>
              <a:rPr lang="en-US" dirty="0"/>
              <a:t>Key parameters:</a:t>
            </a:r>
          </a:p>
          <a:p>
            <a:pPr lvl="1"/>
            <a:r>
              <a:rPr lang="en-US" dirty="0"/>
              <a:t>Laser beam count</a:t>
            </a:r>
          </a:p>
          <a:p>
            <a:pPr lvl="1"/>
            <a:r>
              <a:rPr lang="en-US" dirty="0"/>
              <a:t>Rotation Speed</a:t>
            </a:r>
          </a:p>
          <a:p>
            <a:pPr lvl="1"/>
            <a:r>
              <a:rPr lang="en-US" dirty="0"/>
              <a:t>Range distance (from tens to hundreds of meters)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699-8AB0-75BD-8A75-C43B0EEF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C8D2B-84B8-004B-742E-AD44B459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" y="4165951"/>
            <a:ext cx="8362959" cy="2628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A1BA2-775D-FA11-E78F-36FAE714699E}"/>
              </a:ext>
            </a:extLst>
          </p:cNvPr>
          <p:cNvSpPr/>
          <p:nvPr/>
        </p:nvSpPr>
        <p:spPr>
          <a:xfrm>
            <a:off x="7219950" y="3781425"/>
            <a:ext cx="1243013" cy="9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A2F495-A100-DC9C-A970-CAC97FBA1EE8}"/>
              </a:ext>
            </a:extLst>
          </p:cNvPr>
          <p:cNvGrpSpPr/>
          <p:nvPr/>
        </p:nvGrpSpPr>
        <p:grpSpPr>
          <a:xfrm>
            <a:off x="8489436" y="2495540"/>
            <a:ext cx="3638559" cy="1989936"/>
            <a:chOff x="3670599" y="2049287"/>
            <a:chExt cx="5275633" cy="28038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42C442-A6ED-6807-3508-D99A1576F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599" y="2103296"/>
              <a:ext cx="5275633" cy="27498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FC2E8A-8A92-4D39-FCB5-8E0A8BC42F3E}"/>
                </a:ext>
              </a:extLst>
            </p:cNvPr>
            <p:cNvSpPr/>
            <p:nvPr/>
          </p:nvSpPr>
          <p:spPr bwMode="auto">
            <a:xfrm>
              <a:off x="5974855" y="2049287"/>
              <a:ext cx="504056" cy="50405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26" name="Picture 2" descr="LiDAR 3D Mapping">
            <a:extLst>
              <a:ext uri="{FF2B5EF4-FFF2-40B4-BE49-F238E27FC236}">
                <a16:creationId xmlns:a16="http://schemas.microsoft.com/office/drawing/2014/main" id="{6E1A18ED-867D-3B46-B81A-C73CD29E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36" y="4550476"/>
            <a:ext cx="3654458" cy="20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8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A41B-109D-6275-085F-D5A6D6D3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Example: HESAI Pandar128 128-Channel Mechanical 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3417-FB2F-081B-6E57-DDD0AE7DC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41350" cy="5349309"/>
          </a:xfrm>
        </p:spPr>
        <p:txBody>
          <a:bodyPr>
            <a:normAutofit/>
          </a:bodyPr>
          <a:lstStyle/>
          <a:p>
            <a:r>
              <a:rPr lang="en-US" dirty="0"/>
              <a:t>The vertical resolution is</a:t>
            </a:r>
          </a:p>
          <a:p>
            <a:pPr lvl="1"/>
            <a:r>
              <a:rPr lang="en-US" dirty="0"/>
              <a:t>0.125° from Channel 26 to Channel 90</a:t>
            </a:r>
          </a:p>
          <a:p>
            <a:pPr lvl="1"/>
            <a:r>
              <a:rPr lang="en-US" dirty="0"/>
              <a:t>0.5° from Channel 2 to Channel 26, as well as from Channel 90 to Channel 127</a:t>
            </a:r>
          </a:p>
          <a:p>
            <a:pPr lvl="1"/>
            <a:r>
              <a:rPr lang="en-US" dirty="0"/>
              <a:t>1° between Channel 1 and Channel 2, as well as between Channel 127 and Channel 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C957-00B7-A801-1EE0-CB12930D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B863B-AC23-1443-7255-F2B27249CD32}"/>
              </a:ext>
            </a:extLst>
          </p:cNvPr>
          <p:cNvSpPr txBox="1"/>
          <p:nvPr/>
        </p:nvSpPr>
        <p:spPr>
          <a:xfrm>
            <a:off x="4343400" y="6586902"/>
            <a:ext cx="40190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http://map4.jp/wp-content/uploads/2023/03/pandar128_manual.pdf</a:t>
            </a:r>
            <a:endParaRPr lang="en-SE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853B06-9C8B-ECAC-329A-BA32239F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8" y="2011101"/>
            <a:ext cx="6123788" cy="2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F4C0-8A75-619D-D0F0-3FCBECD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iPAD</a:t>
            </a:r>
            <a:r>
              <a:rPr lang="en-US" dirty="0"/>
              <a:t> Pro has Built-in Lidar (2020)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6756-EFD7-51A2-C069-BA1D057F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968688" cy="5194738"/>
          </a:xfrm>
        </p:spPr>
        <p:txBody>
          <a:bodyPr/>
          <a:lstStyle/>
          <a:p>
            <a:r>
              <a:rPr lang="en-US" kern="0" dirty="0"/>
              <a:t>It allows users to scan a depth-accurate depiction of the environment</a:t>
            </a:r>
          </a:p>
          <a:p>
            <a:r>
              <a:rPr lang="en-US" kern="0" dirty="0"/>
              <a:t>Main application: Augmented Reality (AR)</a:t>
            </a:r>
          </a:p>
          <a:p>
            <a:pPr lvl="1"/>
            <a:r>
              <a:rPr lang="en-US" kern="0" dirty="0"/>
              <a:t>Needs depth information to place virtual objects in the environment</a:t>
            </a:r>
            <a:endParaRPr lang="en-SE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0A77A-C340-ABFA-2468-02CC95D8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iPad Pro Lidar">
            <a:hlinkClick r:id="" action="ppaction://media"/>
            <a:extLst>
              <a:ext uri="{FF2B5EF4-FFF2-40B4-BE49-F238E27FC236}">
                <a16:creationId xmlns:a16="http://schemas.microsoft.com/office/drawing/2014/main" id="{43E884D6-5486-D94D-2BA3-882960961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3310" y="1237593"/>
            <a:ext cx="3851952" cy="55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64F-154D-0556-1983-D15F10C2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A471-E851-F6B0-95BE-A7B3F153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949512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Pros: provides both position and relative speed information; can operate in varied conditions (low-lighting, rain, fog…)   </a:t>
            </a:r>
          </a:p>
          <a:p>
            <a:r>
              <a:rPr lang="en-US" dirty="0"/>
              <a:t>Cons: low resolution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distance, FOV, Position and velocity accuracy</a:t>
            </a:r>
          </a:p>
          <a:p>
            <a:r>
              <a:rPr lang="en-US" dirty="0"/>
              <a:t>Two types </a:t>
            </a:r>
          </a:p>
          <a:p>
            <a:pPr lvl="1"/>
            <a:r>
              <a:rPr lang="en-US" dirty="0"/>
              <a:t>Short/medium range with wide FOV</a:t>
            </a:r>
          </a:p>
          <a:p>
            <a:pPr lvl="1"/>
            <a:r>
              <a:rPr lang="en-US" dirty="0"/>
              <a:t>Long range (up to 250 m) with narrow FOV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B1D1-5519-844F-D579-F1908A8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 descr="A-typical-automotive-radar-system-will-have-different-elements-to-cover-different-ranges-EN-Image">
            <a:extLst>
              <a:ext uri="{FF2B5EF4-FFF2-40B4-BE49-F238E27FC236}">
                <a16:creationId xmlns:a16="http://schemas.microsoft.com/office/drawing/2014/main" id="{697AF0A6-DF8F-B209-20BA-755ED88F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2206164"/>
            <a:ext cx="5524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845B1-235B-5104-5833-E731E7B63D7E}"/>
              </a:ext>
            </a:extLst>
          </p:cNvPr>
          <p:cNvSpPr txBox="1"/>
          <p:nvPr/>
        </p:nvSpPr>
        <p:spPr>
          <a:xfrm>
            <a:off x="6445790" y="5425614"/>
            <a:ext cx="5691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https://www.avnet.com/wps/portal/abacus/solutions/markets/automotive-and-transportation/automotive/comfort-infotainment-and-safety/automotive-radar/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8806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52CD-1701-882F-2977-EC98D73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Sensor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785-D486-34B1-34D3-74E6B274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082737" cy="5194738"/>
          </a:xfrm>
        </p:spPr>
        <p:txBody>
          <a:bodyPr/>
          <a:lstStyle/>
          <a:p>
            <a:r>
              <a:rPr lang="en-US" dirty="0"/>
              <a:t>Pros: not affected by lighting conditions, rain or fog</a:t>
            </a:r>
          </a:p>
          <a:p>
            <a:r>
              <a:rPr lang="en-US" dirty="0"/>
              <a:t>Cons: short sensing range (used for parking assistance, and as redundant sensor for collision detection)</a:t>
            </a:r>
            <a:endParaRPr lang="en-SE" dirty="0"/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range</a:t>
            </a:r>
          </a:p>
          <a:p>
            <a:pPr lvl="1"/>
            <a:r>
              <a:rPr lang="en-US" dirty="0"/>
              <a:t>FOV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A3DD8-49BD-6709-D399-D69A016B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ED7B-A64C-8260-1CE9-399D5D14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1" y="2190922"/>
            <a:ext cx="6573354" cy="30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A68A-E5FE-1C80-2648-66333914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6" y="82112"/>
            <a:ext cx="10949153" cy="1069486"/>
          </a:xfrm>
        </p:spPr>
        <p:txBody>
          <a:bodyPr/>
          <a:lstStyle/>
          <a:p>
            <a:r>
              <a:rPr lang="en-US" dirty="0"/>
              <a:t>Comparison of Different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5FCD-0F2D-5779-9C4D-9B16DFD4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56643"/>
            <a:ext cx="4473138" cy="5194738"/>
          </a:xfrm>
        </p:spPr>
        <p:txBody>
          <a:bodyPr/>
          <a:lstStyle/>
          <a:p>
            <a:r>
              <a:rPr lang="en-US" sz="3200" kern="0" dirty="0"/>
              <a:t>Each sensor has its strengths and weaknesses</a:t>
            </a:r>
          </a:p>
          <a:p>
            <a:r>
              <a:rPr lang="en-US" sz="3200" kern="0" dirty="0"/>
              <a:t>Sensor fusion crucial for robust perception</a:t>
            </a:r>
            <a:endParaRPr lang="en-SE" sz="32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D05E-9BE5-7F13-2CF0-60D348E8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3" y="651828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25A5D-3145-CE69-0B00-DD25B981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965" y="1000080"/>
            <a:ext cx="6741368" cy="5590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3887C7-FABD-C487-45FB-E70FBBAFEE02}"/>
              </a:ext>
            </a:extLst>
          </p:cNvPr>
          <p:cNvSpPr/>
          <p:nvPr/>
        </p:nvSpPr>
        <p:spPr>
          <a:xfrm>
            <a:off x="6069393" y="6569513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FCD006-4143-26AC-C867-C6482EE42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451831"/>
              </p:ext>
            </p:extLst>
          </p:nvPr>
        </p:nvGraphicFramePr>
        <p:xfrm>
          <a:off x="96706" y="3714469"/>
          <a:ext cx="481819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044">
                  <a:extLst>
                    <a:ext uri="{9D8B030D-6E8A-4147-A177-3AD203B41FA5}">
                      <a16:colId xmlns:a16="http://schemas.microsoft.com/office/drawing/2014/main" val="273408365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492940885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506410474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955803808"/>
                    </a:ext>
                  </a:extLst>
                </a:gridCol>
              </a:tblGrid>
              <a:tr h="291715">
                <a:tc>
                  <a:txBody>
                    <a:bodyPr/>
                    <a:lstStyle/>
                    <a:p>
                      <a:endParaRPr lang="en-S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Radar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9892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Sensing Range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9671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bad weather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7993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poor lighting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24896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Object Detection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Mixed</a:t>
                      </a:r>
                      <a:endParaRPr lang="en-SE" sz="1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2216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Classification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11077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Lane Tracking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08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693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4D88-8F0E-0D7A-888C-442ED97D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 and Ranges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6CC5-1635-1CCE-3AD6-4E411DFD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CFDD-67D0-C5BE-7DC8-F77222C9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 descr="Application overview of Radar &amp; other sensor components.">
            <a:extLst>
              <a:ext uri="{FF2B5EF4-FFF2-40B4-BE49-F238E27FC236}">
                <a16:creationId xmlns:a16="http://schemas.microsoft.com/office/drawing/2014/main" id="{97A6DE9B-74CA-2261-FBD8-40639CD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70" y="1199447"/>
            <a:ext cx="8680260" cy="54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1F285-26FA-31D3-1EC4-CFC5691A999C}"/>
              </a:ext>
            </a:extLst>
          </p:cNvPr>
          <p:cNvSpPr txBox="1"/>
          <p:nvPr/>
        </p:nvSpPr>
        <p:spPr>
          <a:xfrm>
            <a:off x="5413615" y="6575972"/>
            <a:ext cx="13647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 </a:t>
            </a:r>
            <a:r>
              <a:rPr lang="en-US" sz="1050" dirty="0" err="1"/>
              <a:t>wikimediacommons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928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B95F-E343-A1B0-2E2A-01CF991F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GNSS/GPS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124F-15D7-D2C2-C130-32BA7C1A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388202" cy="5719799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/>
              <a:t>GNSS (</a:t>
            </a:r>
            <a:r>
              <a:rPr lang="en-US" sz="2000" dirty="0"/>
              <a:t>Global Navigation Satellite System</a:t>
            </a:r>
            <a:r>
              <a:rPr lang="en-US" altLang="zh-CN" sz="2000" dirty="0"/>
              <a:t>) provides </a:t>
            </a:r>
            <a:r>
              <a:rPr lang="en-US" sz="2000" dirty="0"/>
              <a:t>localization service for outdoor applications</a:t>
            </a:r>
          </a:p>
          <a:p>
            <a:pPr lvl="1"/>
            <a:r>
              <a:rPr lang="en-US" sz="1600" dirty="0"/>
              <a:t>GPS (USA), </a:t>
            </a:r>
            <a:r>
              <a:rPr lang="en-US" sz="1600" dirty="0" err="1"/>
              <a:t>Beidou</a:t>
            </a:r>
            <a:r>
              <a:rPr lang="en-US" sz="1600" dirty="0"/>
              <a:t> (China)</a:t>
            </a:r>
          </a:p>
          <a:p>
            <a:r>
              <a:rPr lang="en-US" sz="2000" dirty="0"/>
              <a:t>Conventional GPS provides a few meters accuracy, affected by cloud covers and tall buildings</a:t>
            </a:r>
          </a:p>
          <a:p>
            <a:r>
              <a:rPr lang="en-US" sz="2000" dirty="0"/>
              <a:t>RTK (Real-Time Kinematic) GPS can provide cm-level accuracy by calculating and transmitting differential correction data via radio to allow the roving GPS system to correct its position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 accuracy (depending on the system and environmental conditions)</a:t>
            </a:r>
          </a:p>
          <a:p>
            <a:pPr lvl="1"/>
            <a:r>
              <a:rPr lang="en-US" sz="1600" dirty="0"/>
              <a:t>Global coverage enables vehicles to determine their position anywhere on Earth. 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Performance affected by factors such as signal blockage or multipath interference, which can occur in urban environments with tall buildings or in areas with dense foliage, or tunnels </a:t>
            </a:r>
          </a:p>
          <a:p>
            <a:pPr lvl="1"/>
            <a:r>
              <a:rPr lang="en-US" sz="1600" dirty="0"/>
              <a:t>Signals can be disrupted by atmospheric conditions or interference from other electronic devices</a:t>
            </a:r>
          </a:p>
          <a:p>
            <a:pPr lvl="1"/>
            <a:r>
              <a:rPr lang="en-US" sz="1600" dirty="0"/>
              <a:t>Dependent on the availability and reliability network of satellites and ground-based infrastructure</a:t>
            </a:r>
          </a:p>
          <a:p>
            <a:pPr lvl="1"/>
            <a:r>
              <a:rPr lang="en-US" sz="1600"/>
              <a:t>Low update frequency </a:t>
            </a:r>
            <a:r>
              <a:rPr lang="en-US" sz="1600" dirty="0"/>
              <a:t>(10 Hz)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0079-95DE-675B-F2AA-14F1221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E94C6-D0D7-B2F9-E18A-80177342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39" y="1793139"/>
            <a:ext cx="3753374" cy="3629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FAD58-F984-F6C3-2CD3-1513CB6F1295}"/>
              </a:ext>
            </a:extLst>
          </p:cNvPr>
          <p:cNvSpPr txBox="1"/>
          <p:nvPr/>
        </p:nvSpPr>
        <p:spPr>
          <a:xfrm>
            <a:off x="9847800" y="5422671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RTK GPS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1289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8B9C-C129-869C-929B-88350727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0552-C7A0-B04B-2569-572F639E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895098" cy="571979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IMU</a:t>
            </a:r>
            <a:r>
              <a:rPr lang="en-US" altLang="zh-CN" sz="2000" dirty="0"/>
              <a:t> (Inertial Measurement System)</a:t>
            </a:r>
          </a:p>
          <a:p>
            <a:pPr lvl="1"/>
            <a:r>
              <a:rPr lang="en-US" sz="1600" dirty="0"/>
              <a:t>Accelerometers measure linear acceleration along three axes (x, y, and z); Gyroscopes measure angular acceleration around these axes. By integrating the data from these sensors, an IMU can estimate the vehicle's position, velocity, and orientation (yaw, pitch, roll) over time</a:t>
            </a:r>
          </a:p>
          <a:p>
            <a:pPr lvl="1"/>
            <a:r>
              <a:rPr lang="en-US" sz="1600" dirty="0"/>
              <a:t>Magnetometers, when included, can provide additional information about the vehicle's orientation by measuring the Earth's magnetic field</a:t>
            </a:r>
          </a:p>
          <a:p>
            <a:r>
              <a:rPr lang="en-US" sz="2000" dirty="0"/>
              <a:t>Consider an AV driving on a curvy mountain road. The IMU</a:t>
            </a:r>
          </a:p>
          <a:p>
            <a:pPr lvl="1"/>
            <a:r>
              <a:rPr lang="en-US" sz="1600" dirty="0"/>
              <a:t>measures the AV’s linear acceleration, detecting any changes in speed or direction. This helps the control system adjust the steering, braking, and acceleration to maintain stability</a:t>
            </a:r>
          </a:p>
          <a:p>
            <a:pPr lvl="1"/>
            <a:r>
              <a:rPr lang="en-US" sz="1600" dirty="0"/>
              <a:t>measures the AV’s angular velocity, providing information about its rotational movement. This helps the control system make precise steering adjustments, especially when navigating sharp turns or avoiding obstacles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High-frequency data in the range of 100 to 1000 Hz, allowing for precise motion tracking and control. </a:t>
            </a:r>
          </a:p>
          <a:p>
            <a:pPr lvl="1"/>
            <a:r>
              <a:rPr lang="en-US" sz="1600" dirty="0"/>
              <a:t>Not affected by environmental factors, such as lighting conditions or weather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Prone to drift and accumulated errors over time, which can lead to inaccuracies in position and orientation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AC94-92F7-20BA-A516-6186EE03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3F208-3222-0F8D-3CCD-F7AFDFAD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09" y="1237593"/>
            <a:ext cx="3336658" cy="2502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2A920F-7878-67BB-A10E-5CDAF2B8AC56}"/>
              </a:ext>
            </a:extLst>
          </p:cNvPr>
          <p:cNvSpPr/>
          <p:nvPr/>
        </p:nvSpPr>
        <p:spPr>
          <a:xfrm>
            <a:off x="8150086" y="4154557"/>
            <a:ext cx="1351723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Acceleration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E32DD-C32C-C60F-E170-A2510E8D46BF}"/>
              </a:ext>
            </a:extLst>
          </p:cNvPr>
          <p:cNvSpPr/>
          <p:nvPr/>
        </p:nvSpPr>
        <p:spPr>
          <a:xfrm>
            <a:off x="8150086" y="5115788"/>
            <a:ext cx="1351723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</a:t>
            </a:r>
          </a:p>
          <a:p>
            <a:pPr algn="ctr"/>
            <a:r>
              <a:rPr lang="en-US" dirty="0"/>
              <a:t>Acceleration</a:t>
            </a:r>
            <a:endParaRPr lang="en-S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E9065-5DAA-4A71-184F-E23E2E5C4303}"/>
              </a:ext>
            </a:extLst>
          </p:cNvPr>
          <p:cNvSpPr/>
          <p:nvPr/>
        </p:nvSpPr>
        <p:spPr>
          <a:xfrm>
            <a:off x="9826718" y="5115788"/>
            <a:ext cx="957242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Pose</a:t>
            </a:r>
            <a:endParaRPr lang="en-S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1F829-C58B-CE31-E4FB-C922BA70940F}"/>
              </a:ext>
            </a:extLst>
          </p:cNvPr>
          <p:cNvSpPr/>
          <p:nvPr/>
        </p:nvSpPr>
        <p:spPr>
          <a:xfrm>
            <a:off x="9826718" y="4154557"/>
            <a:ext cx="957242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Speed</a:t>
            </a:r>
            <a:endParaRPr lang="en-S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E6570-E4E2-36A5-AE55-9022AF9F9EB3}"/>
              </a:ext>
            </a:extLst>
          </p:cNvPr>
          <p:cNvSpPr/>
          <p:nvPr/>
        </p:nvSpPr>
        <p:spPr>
          <a:xfrm>
            <a:off x="11090642" y="4154557"/>
            <a:ext cx="957242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</a:t>
            </a:r>
            <a:endParaRPr lang="en-S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5EB2D2-E3FD-CD29-532B-A12ECE77E45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9501809" y="4408005"/>
            <a:ext cx="3249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6464E5-6A2D-A652-A923-4314671D2C67}"/>
              </a:ext>
            </a:extLst>
          </p:cNvPr>
          <p:cNvCxnSpPr/>
          <p:nvPr/>
        </p:nvCxnSpPr>
        <p:spPr>
          <a:xfrm>
            <a:off x="10783960" y="4417944"/>
            <a:ext cx="28515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9BB9A3-08A8-BDC4-C96E-4BAFF7F20E3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501809" y="5369236"/>
            <a:ext cx="324909" cy="2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225A91-F8B0-E0FD-87CF-571E7778C799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10305339" y="4661452"/>
            <a:ext cx="0" cy="4543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EB28C7-FDFC-BACB-D84D-58B59520BFD6}"/>
                  </a:ext>
                </a:extLst>
              </p:cNvPr>
              <p:cNvSpPr txBox="1"/>
              <p:nvPr/>
            </p:nvSpPr>
            <p:spPr>
              <a:xfrm>
                <a:off x="9452116" y="4069290"/>
                <a:ext cx="418961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EB28C7-FDFC-BACB-D84D-58B59520B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116" y="4069290"/>
                <a:ext cx="418961" cy="379848"/>
              </a:xfrm>
              <a:prstGeom prst="rect">
                <a:avLst/>
              </a:prstGeom>
              <a:blipFill>
                <a:blip r:embed="rId4"/>
                <a:stretch>
                  <a:fillRect l="-1471" b="-1774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16DF5B-01B0-1954-6939-3F21E70AD74B}"/>
                  </a:ext>
                </a:extLst>
              </p:cNvPr>
              <p:cNvSpPr txBox="1"/>
              <p:nvPr/>
            </p:nvSpPr>
            <p:spPr>
              <a:xfrm>
                <a:off x="8150086" y="5749084"/>
                <a:ext cx="4032398" cy="37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dirty="0"/>
                  <a:t>stands for integral over time operator)</a:t>
                </a:r>
                <a:endParaRPr lang="en-S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16DF5B-01B0-1954-6939-3F21E70A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086" y="5749084"/>
                <a:ext cx="4032398" cy="379848"/>
              </a:xfrm>
              <a:prstGeom prst="rect">
                <a:avLst/>
              </a:prstGeom>
              <a:blipFill>
                <a:blip r:embed="rId5"/>
                <a:stretch>
                  <a:fillRect l="-1362" t="-4839" r="-303" b="-2580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819755-1C82-E516-D58D-9C01918E39F1}"/>
                  </a:ext>
                </a:extLst>
              </p:cNvPr>
              <p:cNvSpPr txBox="1"/>
              <p:nvPr/>
            </p:nvSpPr>
            <p:spPr>
              <a:xfrm>
                <a:off x="10727821" y="4089204"/>
                <a:ext cx="418961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819755-1C82-E516-D58D-9C01918E3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821" y="4089204"/>
                <a:ext cx="418961" cy="379848"/>
              </a:xfrm>
              <a:prstGeom prst="rect">
                <a:avLst/>
              </a:prstGeom>
              <a:blipFill>
                <a:blip r:embed="rId6"/>
                <a:stretch>
                  <a:fillRect l="-1449" b="-1774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F5A20-1FEC-C9A4-D1F8-37D1FD742716}"/>
                  </a:ext>
                </a:extLst>
              </p:cNvPr>
              <p:cNvSpPr txBox="1"/>
              <p:nvPr/>
            </p:nvSpPr>
            <p:spPr>
              <a:xfrm>
                <a:off x="9437587" y="5017724"/>
                <a:ext cx="418961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F5A20-1FEC-C9A4-D1F8-37D1FD742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587" y="5017724"/>
                <a:ext cx="418961" cy="379848"/>
              </a:xfrm>
              <a:prstGeom prst="rect">
                <a:avLst/>
              </a:prstGeom>
              <a:blipFill>
                <a:blip r:embed="rId7"/>
                <a:stretch>
                  <a:fillRect l="-1449" b="-193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07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203B-DAE0-1215-63D3-C411AE82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Sensors Generate Big Data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1CE2-4543-6E11-13A4-FB7655FC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992872" cy="5194738"/>
          </a:xfrm>
        </p:spPr>
        <p:txBody>
          <a:bodyPr/>
          <a:lstStyle/>
          <a:p>
            <a:r>
              <a:rPr lang="en-US" sz="3200" dirty="0"/>
              <a:t>High-bandwidth sensors (cameras and lidars) generate the most amount of data</a:t>
            </a:r>
          </a:p>
          <a:p>
            <a:r>
              <a:rPr lang="en-US" sz="3200" dirty="0"/>
              <a:t>Sensor data must be processed in real-time by perception algorithms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F27E-FF5B-E74A-E7A0-5CFF7AAF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Autonomous Cars Could Drive a Deluge of Data Center Demand">
            <a:extLst>
              <a:ext uri="{FF2B5EF4-FFF2-40B4-BE49-F238E27FC236}">
                <a16:creationId xmlns:a16="http://schemas.microsoft.com/office/drawing/2014/main" id="{C9EDCEFD-9651-FE4A-D11F-10C17DA0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23" y="1754585"/>
            <a:ext cx="6639752" cy="40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37B7A-FAD7-3B56-96A3-83635538A77F}"/>
              </a:ext>
            </a:extLst>
          </p:cNvPr>
          <p:cNvSpPr/>
          <p:nvPr/>
        </p:nvSpPr>
        <p:spPr>
          <a:xfrm>
            <a:off x="5843034" y="5819190"/>
            <a:ext cx="54720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https://datacenterfrontier.com/autonomous-cars-could-drive-a-deluge-of-data-center-demand/</a:t>
            </a:r>
          </a:p>
        </p:txBody>
      </p:sp>
    </p:spTree>
    <p:extLst>
      <p:ext uri="{BB962C8B-B14F-4D97-AF65-F5344CB8AC3E}">
        <p14:creationId xmlns:p14="http://schemas.microsoft.com/office/powerpoint/2010/main" val="248650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571F-21E3-C164-39C6-E41004C5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AV Sensors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83D1-2394-535F-D666-1ECAEAC5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3049-BD84-3577-353B-D5A1D2BE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6DB2E-4AD6-334D-2CA9-28F31E4B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67" y="1243327"/>
            <a:ext cx="7792397" cy="5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5FED-1D0D-C343-4BB6-0BF76702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V2X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6010-6F49-97C1-E17A-908ABCD1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81761-F149-0D0C-E06B-BEAB552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F5C0D7-6D9D-E79A-E90C-62B8E22B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4" y="1317406"/>
            <a:ext cx="90487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27AB-4BDD-ED48-6DDF-A0BC9BEF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Types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9DD4-886C-AEC2-2665-F04D1EFF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762020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Vehicle-to-Vehicle (V2V)</a:t>
            </a:r>
          </a:p>
          <a:p>
            <a:pPr lvl="1"/>
            <a:r>
              <a:rPr lang="en-US" dirty="0"/>
              <a:t>e.g., collision avoidance system</a:t>
            </a:r>
          </a:p>
          <a:p>
            <a:r>
              <a:rPr lang="en-US" dirty="0"/>
              <a:t>Vehicle-to-Pedestrian (V2P) </a:t>
            </a:r>
          </a:p>
          <a:p>
            <a:pPr lvl="1"/>
            <a:r>
              <a:rPr lang="en-US" dirty="0"/>
              <a:t>e.g., safety alerts to pedestrians and bicyclists</a:t>
            </a:r>
          </a:p>
          <a:p>
            <a:r>
              <a:rPr lang="en-US" dirty="0"/>
              <a:t>Vehicle-to-Infrastructure (V2I) </a:t>
            </a:r>
          </a:p>
          <a:p>
            <a:pPr lvl="1"/>
            <a:r>
              <a:rPr lang="en-US" dirty="0"/>
              <a:t>e.g., adaptive traffic light control, traffic-light optimal speed advisory</a:t>
            </a:r>
          </a:p>
          <a:p>
            <a:r>
              <a:rPr lang="en-US" dirty="0"/>
              <a:t>Vehicle-to-Network (V2N)</a:t>
            </a:r>
          </a:p>
          <a:p>
            <a:pPr lvl="1"/>
            <a:r>
              <a:rPr lang="en-US" dirty="0"/>
              <a:t>e.g., real-time traffic routing, cloud services</a:t>
            </a:r>
          </a:p>
          <a:p>
            <a:pPr lvl="1"/>
            <a:r>
              <a:rPr lang="en-US" dirty="0"/>
              <a:t>Also called Vehicle-to-Cloud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08FD2-4029-2269-DB19-48CE9260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094B8-60BE-EA9B-3387-6993BB66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26" y="2055704"/>
            <a:ext cx="5653182" cy="34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4408-39A9-C538-2E1E-A77DA3C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Applications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06B16-7933-98B1-0763-6D0EF1B8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2557D-044D-900F-198B-3D2EF794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E0CB4-8CA0-6FC7-CA71-783F23D4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63561"/>
            <a:ext cx="11069591" cy="45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09A4-9E63-79D5-07E2-51EC7FC7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DSRC vs. C-V2X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50B3-A51C-2872-0139-894B8BC4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DSRC (Distributed Short-Range Communication): Toyota, </a:t>
            </a:r>
            <a:r>
              <a:rPr lang="en-US" altLang="zh-CN" dirty="0"/>
              <a:t>GM</a:t>
            </a:r>
            <a:r>
              <a:rPr lang="en-SE" altLang="zh-CN" dirty="0"/>
              <a:t>…</a:t>
            </a:r>
            <a:endParaRPr lang="en-US" altLang="zh-CN" dirty="0"/>
          </a:p>
          <a:p>
            <a:pPr lvl="1"/>
            <a:r>
              <a:rPr lang="en-US" dirty="0"/>
              <a:t>Based on </a:t>
            </a:r>
            <a:r>
              <a:rPr lang="en-US" dirty="0" err="1"/>
              <a:t>WiFi</a:t>
            </a:r>
            <a:r>
              <a:rPr lang="en-US" dirty="0"/>
              <a:t>, i.e., 802.11p at 5.9GHz</a:t>
            </a:r>
          </a:p>
          <a:p>
            <a:pPr lvl="1"/>
            <a:r>
              <a:rPr lang="en-US" dirty="0"/>
              <a:t>For latency-sensitive applications.</a:t>
            </a:r>
          </a:p>
          <a:p>
            <a:r>
              <a:rPr lang="en-US" dirty="0"/>
              <a:t>C-V2X (Cellular V2X): Qualcomm/Ford</a:t>
            </a:r>
            <a:r>
              <a:rPr lang="en-SE" dirty="0"/>
              <a:t>…</a:t>
            </a:r>
            <a:endParaRPr lang="en-US" dirty="0"/>
          </a:p>
          <a:p>
            <a:pPr lvl="1"/>
            <a:r>
              <a:rPr lang="en-US" dirty="0"/>
              <a:t>Traditionally for latency-tolerant applications e.g., Over-the-Air (OTA) updates.</a:t>
            </a:r>
          </a:p>
          <a:p>
            <a:pPr lvl="1"/>
            <a:r>
              <a:rPr lang="en-US" dirty="0"/>
              <a:t>With the advent of 5G, C-V2X will become more prevalent, used also for latency-sensitive applications.</a:t>
            </a:r>
          </a:p>
          <a:p>
            <a:r>
              <a:rPr lang="en-US" dirty="0"/>
              <a:t>C-V2X seems to be winning over DSRC in recent years</a:t>
            </a:r>
          </a:p>
          <a:p>
            <a:pPr lvl="1"/>
            <a:r>
              <a:rPr lang="en-US" dirty="0"/>
              <a:t>The following slides are based on Qualcomm’s C-V2X approach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A14A9-DACF-00F5-FC6D-6EC562DE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F5A7-89CA-21A5-9D9E-286BCB65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Evolution towards 5G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5B4A-9940-1492-AFD6-5CC77880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Jul. 2020, 3GPP (3rd Generation Partnership Project) declared R16 to be frozen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42D13-1484-F352-F086-5AA18B37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F5EB-FCE2-A887-6D06-E6FDE2B3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92" y="2354785"/>
            <a:ext cx="9552948" cy="42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37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377B-5B6A-6FC6-821A-DD56A2F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Defines 2 Transmission Modes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CF9B-68EE-E8B0-4480-1E9236995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499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V2X-Cellular: network communications going through base station (</a:t>
            </a:r>
            <a:r>
              <a:rPr lang="en-US" dirty="0" err="1"/>
              <a:t>eNodeB</a:t>
            </a:r>
            <a:r>
              <a:rPr lang="en-US" dirty="0"/>
              <a:t>)</a:t>
            </a:r>
          </a:p>
          <a:p>
            <a:r>
              <a:rPr lang="en-US" dirty="0"/>
              <a:t>V2X-Direct: Device-to-Device direct communications without going through base station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90D2-17A2-2E28-70AC-35010321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6D84-4A64-97DA-0538-CFF37AF4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2671594"/>
            <a:ext cx="8555009" cy="41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9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4712-515D-60D4-E66D-A62A862F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V2X-Cellular for Latency-Tolerant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D90E-0981-513B-A18C-71792600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EEFC7-AFB4-0A5F-1096-3A0FC767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8A0E3-F49A-9FE2-B8B5-B54FB618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67" y="1354241"/>
            <a:ext cx="10902133" cy="49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3BE9-B01B-F158-DD11-B005B40D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V2X-Direct for Latency-Sensitive Active Safety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651F-CD91-D6A7-8540-5E8DB508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NLOS (Non-Line-of-Sight) scenarios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BBF17-6BE0-CC62-E657-508735E5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9E911-6AB5-49B6-FE20-EB4E963E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4" y="1739279"/>
            <a:ext cx="11124776" cy="44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5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6470-CDB5-F654-F886-4325B3D4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Deployment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24F6-8A98-571D-DAE3-119DA702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7703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Combined RSUs (Road-Side Units) with direct link (PC5) interface for V2X-Direct, and 4G/5G base stations for V2X-Cellular, benefiting from cellular network densification in 5G (smaller and denser cells)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ADEF-3B1E-CDEA-6501-E1331E19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5AF3-6740-7A3E-B100-4CE3F626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21" y="2943074"/>
            <a:ext cx="8670758" cy="37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0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2991-8F97-77EF-0289-FA7DEB84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Disabled Vehicle after Blind Curve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A725-2BC6-DEC5-F9DD-B07E8F62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577796"/>
          </a:xfrm>
        </p:spPr>
        <p:txBody>
          <a:bodyPr>
            <a:normAutofit fontScale="92500"/>
          </a:bodyPr>
          <a:lstStyle/>
          <a:p>
            <a:r>
              <a:rPr lang="en-US" dirty="0"/>
              <a:t>C-V2X has (at least 2x) longer range than DSRC/802.11p, which enables the ego-vehicle to get warning message earlier, hence travel at higher speed while avoiding collision with the disabled vehicle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AD3-A842-03A5-915D-93A9C36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DDAA-C3A5-FC56-0EEC-EF4D124A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76" y="2775997"/>
            <a:ext cx="934266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9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24" y="1237593"/>
            <a:ext cx="5474576" cy="555734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Detection</a:t>
            </a:r>
          </a:p>
          <a:p>
            <a:pPr lvl="1"/>
            <a:r>
              <a:rPr lang="en-US" sz="2400" dirty="0"/>
              <a:t>Detect the existence of an object in the environment</a:t>
            </a:r>
          </a:p>
          <a:p>
            <a:r>
              <a:rPr lang="en-US" sz="2800" dirty="0"/>
              <a:t>Classification</a:t>
            </a:r>
          </a:p>
          <a:p>
            <a:pPr lvl="1"/>
            <a:r>
              <a:rPr lang="en-US" sz="2400" dirty="0"/>
              <a:t>Identify what the object is, e.g., traffic sign, traffic light, pedestrian</a:t>
            </a:r>
          </a:p>
          <a:p>
            <a:r>
              <a:rPr lang="en-US" sz="2800" dirty="0"/>
              <a:t>Tracking</a:t>
            </a:r>
          </a:p>
          <a:p>
            <a:pPr lvl="1"/>
            <a:r>
              <a:rPr lang="en-US" sz="2400" dirty="0"/>
              <a:t>Track a moving object across time</a:t>
            </a:r>
          </a:p>
          <a:p>
            <a:r>
              <a:rPr lang="en-US" sz="2800" dirty="0"/>
              <a:t>Segmentation</a:t>
            </a:r>
          </a:p>
          <a:p>
            <a:pPr lvl="1"/>
            <a:r>
              <a:rPr lang="en-US" sz="2400" dirty="0"/>
              <a:t>Semantic segmentation: classify each pixel to its semantic category, e.g., road, car, sky… </a:t>
            </a:r>
          </a:p>
          <a:p>
            <a:pPr lvl="1"/>
            <a:r>
              <a:rPr lang="en-US" sz="2400" dirty="0"/>
              <a:t>Instance segmentation: classify each pixel to an object instance, e.g., car1, car2…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65FF-F5C6-58A3-B113-2EEEC8CEFC5F}"/>
              </a:ext>
            </a:extLst>
          </p:cNvPr>
          <p:cNvSpPr txBox="1"/>
          <p:nvPr/>
        </p:nvSpPr>
        <p:spPr>
          <a:xfrm>
            <a:off x="7920171" y="4338632"/>
            <a:ext cx="3038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Udacity’s Self-Driving Fundamentals featuring Apollo</a:t>
            </a:r>
            <a:endParaRPr lang="en-S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0D878-8190-7726-A4C3-58A4343F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37" y="2475811"/>
            <a:ext cx="5925975" cy="18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9995-A336-100B-32AD-91BF7409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Do Not Pass Warning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0B72-C2A6-FEEE-3ACB-1BCAD630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kern="0" dirty="0"/>
              <a:t>C-V2X’s longer range enables the </a:t>
            </a:r>
            <a:r>
              <a:rPr lang="en-US" sz="3200" dirty="0"/>
              <a:t>ego-vehicle</a:t>
            </a:r>
            <a:r>
              <a:rPr lang="en-US" sz="3200" kern="0" dirty="0"/>
              <a:t> to get warning message earlier, hence travel at higher speed while avoiding collision with the disabled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E88FA-33FD-8FC6-BE0E-568BE5F6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DA0-DBC5-E115-C703-0304F081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88" y="2717041"/>
            <a:ext cx="9144000" cy="39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DBC9-CAB6-E7C5-25AC-5CE47710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Consortium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A910-46A8-3402-31DC-9EC7359D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5GAA is a cross-industry consortium that defines 5G V2X communications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E26E4-A72A-737C-1C22-A3CD9777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D0CAC-104B-6579-456D-549D80CB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4" y="2300128"/>
            <a:ext cx="11564267" cy="41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4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11A1-454D-B819-E4AD-9B98F1C4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Accelerates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A585-E4A9-A1AA-857C-96E5EC46A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03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Massive deployment of V2X is necessary for AVs to benefit from V2X; It is a promising technology, but current AV players are not replying on V2X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68A96-5CA4-F3C0-8437-BADCE124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A04E1-1B63-547C-558D-6DBD7806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77" y="2441542"/>
            <a:ext cx="8798013" cy="41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2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E78C-C9F2-CBFC-AB25-F41F83F2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High-Definition (HD) Maps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9F7D2-A109-30D8-7CA5-FEB38F956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8DD4A-08EE-11A6-17E5-7B32D0B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2" descr="BMW China and Beijing-based Mapping Company NavInfo to Develop HD Maps for Autonomous Driving">
            <a:extLst>
              <a:ext uri="{FF2B5EF4-FFF2-40B4-BE49-F238E27FC236}">
                <a16:creationId xmlns:a16="http://schemas.microsoft.com/office/drawing/2014/main" id="{1ECC0B56-402A-C2AB-40BC-1BF6FED6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1" y="1237593"/>
            <a:ext cx="10501297" cy="53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35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5BA031-D84A-BC69-0EE8-16EB1C40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93" y="1680497"/>
            <a:ext cx="6144908" cy="4751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6C9C8-DF80-EE74-B97B-450DCA2C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Maps: 4 Layers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48F5-A070-93CB-B5B9-616697FF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7" y="1237593"/>
            <a:ext cx="3588027" cy="5194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layer</a:t>
            </a:r>
          </a:p>
          <a:p>
            <a:pPr lvl="1"/>
            <a:r>
              <a:rPr lang="en-US" dirty="0"/>
              <a:t>Traffic + incidents</a:t>
            </a:r>
          </a:p>
          <a:p>
            <a:r>
              <a:rPr lang="en-US" dirty="0"/>
              <a:t>Localization objects</a:t>
            </a:r>
          </a:p>
          <a:p>
            <a:pPr lvl="1"/>
            <a:r>
              <a:rPr lang="en-US" dirty="0"/>
              <a:t>Traffic signs/poles</a:t>
            </a:r>
          </a:p>
          <a:p>
            <a:r>
              <a:rPr lang="en-US" dirty="0"/>
              <a:t>Lane layer</a:t>
            </a:r>
          </a:p>
          <a:p>
            <a:pPr lvl="1"/>
            <a:r>
              <a:rPr lang="en-US" dirty="0"/>
              <a:t>Geometry + topology</a:t>
            </a:r>
          </a:p>
          <a:p>
            <a:r>
              <a:rPr lang="en-US" dirty="0"/>
              <a:t>Road layer</a:t>
            </a:r>
          </a:p>
          <a:p>
            <a:pPr lvl="1"/>
            <a:r>
              <a:rPr lang="en-US" dirty="0"/>
              <a:t>Geometry + topology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93D10-5560-205A-78F1-DEE894BD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3836C-258B-6D0E-8939-3244A3BE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01" y="2553732"/>
            <a:ext cx="2623653" cy="28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7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A2E9-D1D4-090B-B8B5-A6088D64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5C1C-A7DA-7AB0-E149-009A468A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1065680" cy="56267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from navigation maps (e.g., Google Maps), HD maps are designed for processing by computers</a:t>
            </a:r>
          </a:p>
          <a:p>
            <a:pPr lvl="1"/>
            <a:r>
              <a:rPr lang="en-US" dirty="0"/>
              <a:t>Highly-accurate (cm-level) 3D representation of the road network, e.g., cross section layout; locations of traffic lights/signs; semantic information on certain road segments (speed limits…)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Helps with lane detection, and localization based on known object positions, esp. under adverse weather conditions such as snow, rain and fog</a:t>
            </a:r>
          </a:p>
          <a:p>
            <a:pPr lvl="1"/>
            <a:r>
              <a:rPr lang="en-US" dirty="0"/>
              <a:t>Reduces computational workload of on-board sensing, e.g., by reducing Region-of-Interest (ROI) for detection of traffic elements</a:t>
            </a:r>
          </a:p>
          <a:p>
            <a:pPr lvl="1"/>
            <a:r>
              <a:rPr lang="en-US" dirty="0"/>
              <a:t>The more that has already been mapped out, the easier it is for the on-board system to focus on the moving parts; </a:t>
            </a:r>
            <a:r>
              <a:rPr lang="en-US" dirty="0" err="1"/>
              <a:t>mapless</a:t>
            </a:r>
            <a:r>
              <a:rPr lang="en-US" dirty="0"/>
              <a:t> systems must figure out everything on-the-fly with no prior knowledge of the environment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High cost of acquisition; low update </a:t>
            </a:r>
            <a:r>
              <a:rPr lang="en-US" dirty="0" err="1"/>
              <a:t>freq</a:t>
            </a:r>
            <a:r>
              <a:rPr lang="en-US" dirty="0"/>
              <a:t> (1-2 times/</a:t>
            </a:r>
            <a:r>
              <a:rPr lang="en-US" dirty="0" err="1"/>
              <a:t>yr</a:t>
            </a:r>
            <a:r>
              <a:rPr lang="en-US" dirty="0"/>
              <a:t>) leads to out-of-date maps</a:t>
            </a:r>
          </a:p>
          <a:p>
            <a:pPr lvl="1"/>
            <a:r>
              <a:rPr lang="en-US" dirty="0"/>
              <a:t>Limits area of operation (typically large cities); </a:t>
            </a:r>
            <a:r>
              <a:rPr lang="en-US" dirty="0" err="1"/>
              <a:t>mapless</a:t>
            </a:r>
            <a:r>
              <a:rPr lang="en-US" dirty="0"/>
              <a:t> systems allow universal operation anywhere (small cities, rural areas)</a:t>
            </a:r>
          </a:p>
          <a:p>
            <a:r>
              <a:rPr lang="en-US" dirty="0"/>
              <a:t>Currently, higher levels (L3+) of automation rely on HD maps (e.g., Waymo); lower levels may work without them (e.g., Tesla)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BFB93-E9FB-F63A-4678-195402F2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173-AD1F-7FD1-CD82-36CFFB33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0544"/>
            <a:ext cx="10949153" cy="10694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 variety of static and moving objects that an AV needs to detect and recognize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9721-CEA0-2827-5526-8ECF1A59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8A0EE-0C5C-B918-BE6C-AB7D456C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13" y="1199447"/>
            <a:ext cx="7915573" cy="55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AB15-3474-E6DC-67E1-F304DED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3C91-F188-9FDF-9F44-01B293CB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1237593"/>
            <a:ext cx="5021179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Cameras – perceive the environment with computer vision algorithms.</a:t>
            </a:r>
          </a:p>
          <a:p>
            <a:r>
              <a:rPr lang="en-US" dirty="0"/>
              <a:t>Radar – Radio waves detect short &amp; long-range depth.</a:t>
            </a:r>
          </a:p>
          <a:p>
            <a:r>
              <a:rPr lang="en-US" dirty="0"/>
              <a:t>LIDAR – Measures distance by illuminating target with pulsed laser light and measuring  reflected pulses with sensors to create 3-D map of area.</a:t>
            </a:r>
          </a:p>
          <a:p>
            <a:r>
              <a:rPr lang="en-US" dirty="0"/>
              <a:t>GPS – Triangulates position of car using satellites.</a:t>
            </a:r>
          </a:p>
          <a:p>
            <a:r>
              <a:rPr lang="en-US" dirty="0"/>
              <a:t>Ultrasonic Sensors – Uses high-frequency sound waves and bounce-back to calculate distance. Best in close range.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57D1-BA6A-DCF2-0704-F28EAB11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EAD38A-6F1A-E553-3734-B648900F7175}"/>
              </a:ext>
            </a:extLst>
          </p:cNvPr>
          <p:cNvSpPr/>
          <p:nvPr/>
        </p:nvSpPr>
        <p:spPr>
          <a:xfrm>
            <a:off x="5752176" y="1237593"/>
            <a:ext cx="6257886" cy="5374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93311-2FCA-C397-A5BA-A6D4538F276D}"/>
              </a:ext>
            </a:extLst>
          </p:cNvPr>
          <p:cNvSpPr txBox="1"/>
          <p:nvPr/>
        </p:nvSpPr>
        <p:spPr>
          <a:xfrm>
            <a:off x="6035271" y="6610439"/>
            <a:ext cx="5691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https://www.economist.com/the-economist-explains/2015/05/12/how-does-a-self-driving-car-work</a:t>
            </a:r>
          </a:p>
        </p:txBody>
      </p:sp>
    </p:spTree>
    <p:extLst>
      <p:ext uri="{BB962C8B-B14F-4D97-AF65-F5344CB8AC3E}">
        <p14:creationId xmlns:p14="http://schemas.microsoft.com/office/powerpoint/2010/main" val="36827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37FB-D5B1-9676-D5A2-C6BE686D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Sensor Configurations of Some Commercial AVs</a:t>
            </a:r>
            <a:endParaRPr lang="en-S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193E-7859-8AAC-9615-8202F3A26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Most AVs rely on multiple sensor types.</a:t>
            </a:r>
          </a:p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Tesla is unique in that it uses only cameras, not Lidar, Radar or Ultrasound.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2021, we began our transition to Tesla Vision by </a:t>
            </a:r>
            <a:r>
              <a:rPr lang="en-US" sz="2000" kern="0" dirty="0">
                <a:solidFill>
                  <a:srgbClr val="FF0000"/>
                </a:solidFill>
                <a:latin typeface="Helvetica" panose="020B0604020202020204" pitchFamily="34" charset="0"/>
              </a:rPr>
              <a:t>removing radar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from Model 3 and Model Y, followed by Model S and Model X in 2022. In 2022 we took the next step in Tesla Vision by </a:t>
            </a:r>
            <a:r>
              <a:rPr lang="en-US" sz="2000" kern="0" dirty="0">
                <a:solidFill>
                  <a:srgbClr val="FF0000"/>
                </a:solidFill>
                <a:latin typeface="Helvetica" panose="020B0604020202020204" pitchFamily="34" charset="0"/>
              </a:rPr>
              <a:t>removing ultrasonic sensors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from Model 3 and Model Y for most global markets, followed by all Model S and Model X in 2023.” From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  <a:hlinkClick r:id="rId2"/>
              </a:rPr>
              <a:t>https://www.tesla.com/en_eu/support/transitioning-tesla-vision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my view, Lidar is a crutch that will drive companies to a local maximum that they will find very hard to get out of. Perhaps I am wrong, and I will look like a fool. But I am quite certain that I am not.” Elon Musk, 2017.</a:t>
            </a: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1CF07-08FE-8946-CBE8-6B07FF7F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90A858-D4CC-97B6-6B7B-2ED13780D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91718"/>
              </p:ext>
            </p:extLst>
          </p:nvPr>
        </p:nvGraphicFramePr>
        <p:xfrm>
          <a:off x="1727451" y="4676275"/>
          <a:ext cx="8785224" cy="186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153">
                  <a:extLst>
                    <a:ext uri="{9D8B030D-6E8A-4147-A177-3AD203B41FA5}">
                      <a16:colId xmlns:a16="http://schemas.microsoft.com/office/drawing/2014/main" val="2040805381"/>
                    </a:ext>
                  </a:extLst>
                </a:gridCol>
                <a:gridCol w="843605">
                  <a:extLst>
                    <a:ext uri="{9D8B030D-6E8A-4147-A177-3AD203B41FA5}">
                      <a16:colId xmlns:a16="http://schemas.microsoft.com/office/drawing/2014/main" val="237015825"/>
                    </a:ext>
                  </a:extLst>
                </a:gridCol>
                <a:gridCol w="1048345">
                  <a:extLst>
                    <a:ext uri="{9D8B030D-6E8A-4147-A177-3AD203B41FA5}">
                      <a16:colId xmlns:a16="http://schemas.microsoft.com/office/drawing/2014/main" val="2202987169"/>
                    </a:ext>
                  </a:extLst>
                </a:gridCol>
                <a:gridCol w="1221373">
                  <a:extLst>
                    <a:ext uri="{9D8B030D-6E8A-4147-A177-3AD203B41FA5}">
                      <a16:colId xmlns:a16="http://schemas.microsoft.com/office/drawing/2014/main" val="1157416428"/>
                    </a:ext>
                  </a:extLst>
                </a:gridCol>
                <a:gridCol w="1565925">
                  <a:extLst>
                    <a:ext uri="{9D8B030D-6E8A-4147-A177-3AD203B41FA5}">
                      <a16:colId xmlns:a16="http://schemas.microsoft.com/office/drawing/2014/main" val="2989861669"/>
                    </a:ext>
                  </a:extLst>
                </a:gridCol>
                <a:gridCol w="836107">
                  <a:extLst>
                    <a:ext uri="{9D8B030D-6E8A-4147-A177-3AD203B41FA5}">
                      <a16:colId xmlns:a16="http://schemas.microsoft.com/office/drawing/2014/main" val="4127109748"/>
                    </a:ext>
                  </a:extLst>
                </a:gridCol>
                <a:gridCol w="887209">
                  <a:extLst>
                    <a:ext uri="{9D8B030D-6E8A-4147-A177-3AD203B41FA5}">
                      <a16:colId xmlns:a16="http://schemas.microsoft.com/office/drawing/2014/main" val="1010422910"/>
                    </a:ext>
                  </a:extLst>
                </a:gridCol>
                <a:gridCol w="1225507">
                  <a:extLst>
                    <a:ext uri="{9D8B030D-6E8A-4147-A177-3AD203B41FA5}">
                      <a16:colId xmlns:a16="http://schemas.microsoft.com/office/drawing/2014/main" val="2780427709"/>
                    </a:ext>
                  </a:extLst>
                </a:gridCol>
              </a:tblGrid>
              <a:tr h="70793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Uber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Waymo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GM Cruise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Navya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Autonomy Cab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Drive.ai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Nissan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Tesla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FSD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68201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16622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Lidars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0772"/>
                  </a:ext>
                </a:extLst>
              </a:tr>
              <a:tr h="337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Radars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02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2BA-B63B-241E-8902-ADAEE010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vs. Active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AC79-7161-7FFA-A4DE-B257B1F0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473263" cy="5194738"/>
          </a:xfrm>
        </p:spPr>
        <p:txBody>
          <a:bodyPr/>
          <a:lstStyle/>
          <a:p>
            <a:r>
              <a:rPr lang="en-US" dirty="0"/>
              <a:t>Passive sensors detect existing energy, like light or radiation, reflecting from objects in the environment.</a:t>
            </a:r>
          </a:p>
          <a:p>
            <a:pPr lvl="1"/>
            <a:r>
              <a:rPr lang="en-US" dirty="0"/>
              <a:t>Cameras</a:t>
            </a:r>
          </a:p>
          <a:p>
            <a:r>
              <a:rPr lang="en-US" dirty="0"/>
              <a:t>Active sensors (also called range sensors) send their own signal and sense its reflection</a:t>
            </a:r>
          </a:p>
          <a:p>
            <a:pPr lvl="1"/>
            <a:r>
              <a:rPr lang="en-US" dirty="0"/>
              <a:t> Lidar, Radar, ultrasonic sensor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B4CAC-2839-2469-9EE0-EAB67943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E285-B25D-B3FD-C9D1-1F390881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53" y="2310615"/>
            <a:ext cx="5969893" cy="2474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86AEF3-9EF0-9F99-B7AA-32356DD25164}"/>
              </a:ext>
            </a:extLst>
          </p:cNvPr>
          <p:cNvSpPr/>
          <p:nvPr/>
        </p:nvSpPr>
        <p:spPr>
          <a:xfrm>
            <a:off x="7153284" y="476679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https://www.wevolver.com/article/2020.autonomous.vehicle.technology.report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3818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DC39-03B0-4EDD-A4A9-BF2EFBD8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583D-395C-D6E7-2ACB-44A39953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8" y="1228068"/>
            <a:ext cx="6023811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Pros: cheap, versatile, stereo vision w. two cameras</a:t>
            </a:r>
          </a:p>
          <a:p>
            <a:r>
              <a:rPr lang="en-US" dirty="0"/>
              <a:t>Cons: affected by illumination conditions, needs additional light at night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Resolution</a:t>
            </a:r>
          </a:p>
          <a:p>
            <a:pPr lvl="2"/>
            <a:r>
              <a:rPr lang="en-US" dirty="0"/>
              <a:t>AV cameras typically use high-resolution in the range of 8-16 megapixels (MP) (c.f. iPhone camera has 12 MP)</a:t>
            </a:r>
          </a:p>
          <a:p>
            <a:pPr lvl="1"/>
            <a:r>
              <a:rPr lang="en-US" dirty="0"/>
              <a:t>Field of View (FOV)</a:t>
            </a:r>
          </a:p>
          <a:p>
            <a:pPr lvl="2"/>
            <a:r>
              <a:rPr lang="en-US" dirty="0"/>
              <a:t>The extent of the observable world that is seen at any given moment</a:t>
            </a:r>
          </a:p>
          <a:p>
            <a:pPr lvl="2"/>
            <a:r>
              <a:rPr lang="en-US" dirty="0"/>
              <a:t>Given same resolution, wider FOV results in large image distortion</a:t>
            </a:r>
          </a:p>
          <a:p>
            <a:pPr lvl="1"/>
            <a:r>
              <a:rPr lang="en-US" dirty="0"/>
              <a:t>Dynamic range</a:t>
            </a:r>
          </a:p>
          <a:p>
            <a:pPr lvl="2"/>
            <a:r>
              <a:rPr lang="en-US" dirty="0"/>
              <a:t>Maximum difference between the darkest and lightest pixel intensities in an image, measured in </a:t>
            </a:r>
            <a:r>
              <a:rPr lang="en-US" dirty="0" err="1"/>
              <a:t>dB.</a:t>
            </a:r>
            <a:r>
              <a:rPr lang="en-US" dirty="0"/>
              <a:t> An AV needs HDR (High-Dynamic-Range) cameras with at least 100dB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7B67-7FD9-0D37-22D5-43A0A995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FSD Beta 11.4.7 includes improved processing for camera feeds">
            <a:extLst>
              <a:ext uri="{FF2B5EF4-FFF2-40B4-BE49-F238E27FC236}">
                <a16:creationId xmlns:a16="http://schemas.microsoft.com/office/drawing/2014/main" id="{D6893AF5-41DC-3F6C-4DBF-05D1276E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29" y="1822339"/>
            <a:ext cx="55157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49C49-6FF3-D7EA-A985-28CACC87CDDF}"/>
              </a:ext>
            </a:extLst>
          </p:cNvPr>
          <p:cNvSpPr txBox="1"/>
          <p:nvPr/>
        </p:nvSpPr>
        <p:spPr>
          <a:xfrm>
            <a:off x="6477000" y="5344083"/>
            <a:ext cx="539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Tesla makes improvements to camera clarity in FSD Beta version 11.4.7 (Sep. 2023) 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114979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5FF7-6B8B-F515-E797-25144D3D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Sensors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They rely on Time of Flight (</a:t>
                </a:r>
                <a:r>
                  <a:rPr lang="en-US" sz="1800" dirty="0" err="1"/>
                  <a:t>ToF</a:t>
                </a:r>
                <a:r>
                  <a:rPr lang="en-US" sz="1800" dirty="0"/>
                  <a:t>) to measure distance (range)</a:t>
                </a:r>
              </a:p>
              <a:p>
                <a:pPr lvl="1"/>
                <a:r>
                  <a:rPr lang="en-US" sz="1600" dirty="0"/>
                  <a:t>Lidar uses electromagnetic waves.</a:t>
                </a:r>
              </a:p>
              <a:p>
                <a:pPr lvl="1"/>
                <a:r>
                  <a:rPr lang="en-US" sz="1600" dirty="0"/>
                  <a:t>Radar uses radio waves</a:t>
                </a:r>
              </a:p>
              <a:p>
                <a:pPr lvl="1"/>
                <a:r>
                  <a:rPr lang="en-US" sz="1600" dirty="0"/>
                  <a:t>Ultrasonic uses sound waves</a:t>
                </a:r>
              </a:p>
              <a:p>
                <a:r>
                  <a:rPr lang="en-US" sz="1800" dirty="0"/>
                  <a:t>The traveled distance of a wave is given by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distance;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speed of wave propagation;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ToF</a:t>
                </a:r>
                <a:r>
                  <a:rPr lang="en-US" sz="1600" dirty="0"/>
                  <a:t> (roundtrip)</a:t>
                </a:r>
              </a:p>
              <a:p>
                <a:r>
                  <a:rPr lang="en-US" sz="1800" dirty="0"/>
                  <a:t>Propagation speed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600" dirty="0"/>
                  <a:t>Sound: 0.3 m/</a:t>
                </a:r>
                <a:r>
                  <a:rPr lang="en-US" sz="1600" dirty="0" err="1"/>
                  <a:t>ms</a:t>
                </a:r>
                <a:endParaRPr lang="en-US" sz="1600" dirty="0"/>
              </a:p>
              <a:p>
                <a:pPr lvl="1"/>
                <a:r>
                  <a:rPr lang="en-US" sz="1600" dirty="0"/>
                  <a:t>Electromagnetic wave (incl. light): 0.3 m/ns (</a:t>
                </a:r>
                <a:r>
                  <a:rPr lang="en-US" sz="1400" dirty="0"/>
                  <a:t>1 M times faster than sound)</a:t>
                </a:r>
              </a:p>
              <a:p>
                <a:r>
                  <a:rPr lang="en-US" sz="1800" dirty="0"/>
                  <a:t>To travel 3 meters:</a:t>
                </a:r>
              </a:p>
              <a:p>
                <a:pPr lvl="1"/>
                <a:r>
                  <a:rPr lang="en-US" sz="1600" dirty="0"/>
                  <a:t>10 </a:t>
                </a:r>
                <a:r>
                  <a:rPr lang="en-US" sz="1600" dirty="0" err="1"/>
                  <a:t>ms</a:t>
                </a:r>
                <a:r>
                  <a:rPr lang="en-US" sz="1600" dirty="0"/>
                  <a:t> for ultrasonic sensor; 10 ns for Lidar (hence Lidars are expensive.)</a:t>
                </a:r>
              </a:p>
              <a:p>
                <a:r>
                  <a:rPr lang="en-US" sz="1800" dirty="0"/>
                  <a:t>The quality of range sensors depends on:</a:t>
                </a:r>
              </a:p>
              <a:p>
                <a:pPr lvl="1"/>
                <a:r>
                  <a:rPr lang="en-US" sz="1600" dirty="0"/>
                  <a:t>Inaccuracies in the time of fight measurement (laser range sensors)</a:t>
                </a:r>
              </a:p>
              <a:p>
                <a:pPr lvl="1"/>
                <a:r>
                  <a:rPr lang="en-US" sz="1600" dirty="0"/>
                  <a:t>Opening angle of transmitted beam (especially ultrasonic range sensors)</a:t>
                </a:r>
              </a:p>
              <a:p>
                <a:pPr lvl="1"/>
                <a:r>
                  <a:rPr lang="en-US" sz="1600" dirty="0"/>
                  <a:t>Interaction with the target (surface, specular reflections)</a:t>
                </a:r>
              </a:p>
              <a:p>
                <a:pPr lvl="1"/>
                <a:r>
                  <a:rPr lang="en-US" sz="1600" dirty="0"/>
                  <a:t>Variation of propagation speed (sound)</a:t>
                </a:r>
              </a:p>
              <a:p>
                <a:pPr lvl="1"/>
                <a:r>
                  <a:rPr lang="en-US" sz="1600" dirty="0"/>
                  <a:t>Speed of vehicle and target</a:t>
                </a:r>
                <a:endParaRPr lang="en-SE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  <a:blipFill>
                <a:blip r:embed="rId3"/>
                <a:stretch>
                  <a:fillRect l="-439" t="-9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B2B22-4E41-0A70-1234-451E9709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59A15-F32E-9A12-4A2E-2CD679BEB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6" y="2250101"/>
            <a:ext cx="3778766" cy="35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8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8098</TotalTime>
  <Words>2374</Words>
  <Application>Microsoft Office PowerPoint</Application>
  <PresentationFormat>Widescreen</PresentationFormat>
  <Paragraphs>318</Paragraphs>
  <Slides>35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Helvetica</vt:lpstr>
      <vt:lpstr>Office Theme</vt:lpstr>
      <vt:lpstr>Custom Design</vt:lpstr>
      <vt:lpstr>L1.2 AV Sensors, V2X, HD Maps</vt:lpstr>
      <vt:lpstr>AV Sensors</vt:lpstr>
      <vt:lpstr>Perception Tasks</vt:lpstr>
      <vt:lpstr>The variety of static and moving objects that an AV needs to detect and recognize</vt:lpstr>
      <vt:lpstr>Typical AV Sensors</vt:lpstr>
      <vt:lpstr>Sensor Configurations of Some Commercial AVs</vt:lpstr>
      <vt:lpstr>Passive vs. Active Sensors</vt:lpstr>
      <vt:lpstr>Camera</vt:lpstr>
      <vt:lpstr>Range Sensors</vt:lpstr>
      <vt:lpstr>Lidar</vt:lpstr>
      <vt:lpstr>Product Example: HESAI Pandar128 128-Channel Mechanical LiDAR</vt:lpstr>
      <vt:lpstr>Apple iPAD Pro has Built-in Lidar (2020)</vt:lpstr>
      <vt:lpstr>mmWave Radar</vt:lpstr>
      <vt:lpstr>Ultrasonic Sensor</vt:lpstr>
      <vt:lpstr>Comparison of Different Sensors</vt:lpstr>
      <vt:lpstr>Typical AV Sensors and Ranges</vt:lpstr>
      <vt:lpstr>GNSS/GPS</vt:lpstr>
      <vt:lpstr>IMU</vt:lpstr>
      <vt:lpstr>AV Sensors Generate Big Data</vt:lpstr>
      <vt:lpstr>V2X</vt:lpstr>
      <vt:lpstr>V2X Types</vt:lpstr>
      <vt:lpstr>V2X Applications</vt:lpstr>
      <vt:lpstr>DSRC vs. C-V2X</vt:lpstr>
      <vt:lpstr>C-V2X Evolution towards 5G</vt:lpstr>
      <vt:lpstr>C-V2X Defines 2 Transmission Modes</vt:lpstr>
      <vt:lpstr>V2X-Cellular for Latency-Tolerant Use Cases</vt:lpstr>
      <vt:lpstr>V2X-Direct for Latency-Sensitive Active Safety Use Cases</vt:lpstr>
      <vt:lpstr>C-V2X Deployment</vt:lpstr>
      <vt:lpstr>Use Case: Disabled Vehicle after Blind Curve</vt:lpstr>
      <vt:lpstr>Use Case: Do Not Pass Warning</vt:lpstr>
      <vt:lpstr>Industry Consortium</vt:lpstr>
      <vt:lpstr>5G Accelerates AVs</vt:lpstr>
      <vt:lpstr>High-Definition (HD) Maps</vt:lpstr>
      <vt:lpstr>HD Maps: 4 Layers</vt:lpstr>
      <vt:lpstr>HD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L1.2 AV Sensors V2X HD Maps</dc:title>
  <dc:creator>Warner, James E. (LARC-D309)</dc:creator>
  <cp:lastModifiedBy>Zonghua Gu</cp:lastModifiedBy>
  <cp:revision>919</cp:revision>
  <dcterms:created xsi:type="dcterms:W3CDTF">2020-05-28T21:34:29Z</dcterms:created>
  <dcterms:modified xsi:type="dcterms:W3CDTF">2023-11-15T14:18:03Z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